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9" r:id="rId3"/>
    <p:sldId id="259" r:id="rId4"/>
    <p:sldId id="272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F9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88"/>
  </p:normalViewPr>
  <p:slideViewPr>
    <p:cSldViewPr snapToGrid="0" snapToObjects="1">
      <p:cViewPr varScale="1">
        <p:scale>
          <a:sx n="73" d="100"/>
          <a:sy n="73" d="100"/>
        </p:scale>
        <p:origin x="594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C46FB-1FC2-5740-90CE-87383FE18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06970-00FA-4649-8A65-0F2774126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D8483-A652-D244-A6A1-C91CAB18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D1225-136C-6947-AD3D-1ED765F1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67FCE-E282-1C4C-8226-58216807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9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282EB-A141-4A4A-8F63-851EE520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DED61-4AAF-D040-A0A9-20228025F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A77E9-425C-E742-8F8C-BAAE51A1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89E2C-C685-FF4D-8F25-B6DA5F77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4E00C-7F79-BA4E-8B09-00C738C2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8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DA4D7-32AC-174A-83CA-E9F84163B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6AF76-53B0-254E-A54F-660700456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20078-AF6A-0249-A69E-2345F660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AF9AE-3331-A34D-9258-A08D1CBD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90172-74BF-3D4B-8D5E-FFB51201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7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50C8-1550-3F43-B862-618776F12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6671F-8908-4743-ACBA-19F9CABC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8A672-296D-3C40-A584-16201871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0F28F-6941-294B-AE70-39FE1D36C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FF02E-DDF5-FE40-8047-B8498C02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1621-1745-034C-A1A0-F117978C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5DD96-1628-C844-A858-D9627D37C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F73A0-18CB-8643-9619-9ABB8982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3F13E-D5DA-A141-B8EF-470CFA14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130D5-AA45-E944-B74F-1C527A8F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5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44425-1EDC-5F4A-B6E5-CE396040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CABAA-C2F1-F442-932D-2A5B5F06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81990-CE9A-324E-88F6-BF0A012AB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1FE32-0175-DF4C-B6CC-67154A7A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A325C-69B0-754F-BE0F-9CCE72823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E97A-EF65-A74D-99B3-B68A71B7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9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D77B-125A-3B40-956C-6F9B26783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CEC54-32AC-1B4F-ACF1-BA8D9911C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1ECB7-4810-6C45-B3B1-70CD62BD5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A1C05-0361-264F-BD4B-D30F0E01B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FD6FAE-1B56-674E-BD13-67960D0F4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FAD3B5-E461-4D46-882E-437476CD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488147-22D6-E44F-825F-ECA367BC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C4B5A-5013-DA4F-9ACB-8A396185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3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2639-A494-024D-842B-32A342658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8DCF8-0E4D-404A-B279-D195B64F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FE5C5-FA2E-9F4B-86BC-7DF5509F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9A464-9BC2-2E43-8551-73747F4D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2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80470-EC55-804F-A1C7-DECA8C17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9A0F9-2AEE-AD49-808A-BFDCE45D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2378-E357-8349-A4D6-79DD4C36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CB271-D074-EE47-BCCF-76F8CFDF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E24A-650D-F640-A337-254786753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D2D6B-9869-0241-B518-BD556B1E3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4C9EB-955F-AA49-8AE3-46AB07D2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426BB-C9B0-4040-B75A-01E13235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CDFA9-7402-1949-A357-A220FB1D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5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69B58-40E0-BE45-878C-85520D5B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779EB-8B5A-5540-9C94-7983895DB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FDDDA-1EB3-0040-9ADE-BD0B7A888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10DA2-E2FE-FE43-8065-B4A567AA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03F94-74E8-0141-A94C-2BB453B1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3CC2F-CE66-4343-9D3B-E7B307D5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0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2F298-7A26-104F-8979-6C7DAD03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7AE01-BCBF-3743-A01A-B1FB13047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D2C78-921D-374D-B571-E5683049B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B29FD-73F7-3B45-856E-563027D1E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F7A85-4D90-B14D-ADD8-CC033D58E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0719B0-A853-4443-97B7-A70F895DFC4A}"/>
              </a:ext>
            </a:extLst>
          </p:cNvPr>
          <p:cNvGrpSpPr/>
          <p:nvPr/>
        </p:nvGrpSpPr>
        <p:grpSpPr>
          <a:xfrm>
            <a:off x="1358877" y="804348"/>
            <a:ext cx="9474245" cy="9334501"/>
            <a:chOff x="1358871" y="361948"/>
            <a:chExt cx="9474245" cy="93345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D047B4F-FAF1-0E4B-B9DF-E6EE6A84FCDA}"/>
                </a:ext>
              </a:extLst>
            </p:cNvPr>
            <p:cNvGrpSpPr/>
            <p:nvPr/>
          </p:nvGrpSpPr>
          <p:grpSpPr>
            <a:xfrm>
              <a:off x="1358871" y="361948"/>
              <a:ext cx="9474245" cy="9334501"/>
              <a:chOff x="1358871" y="361948"/>
              <a:chExt cx="9474245" cy="9334501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7964C4F6-BAD9-734C-BB00-E26F04435360}"/>
                  </a:ext>
                </a:extLst>
              </p:cNvPr>
              <p:cNvSpPr/>
              <p:nvPr/>
            </p:nvSpPr>
            <p:spPr>
              <a:xfrm>
                <a:off x="1681162" y="614362"/>
                <a:ext cx="8829675" cy="8829675"/>
              </a:xfrm>
              <a:prstGeom prst="ellipse">
                <a:avLst/>
              </a:prstGeom>
              <a:solidFill>
                <a:srgbClr val="5F98A9">
                  <a:alpha val="8941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0B91A-6CAB-B740-8053-81A4A19CE34D}"/>
                  </a:ext>
                </a:extLst>
              </p:cNvPr>
              <p:cNvSpPr txBox="1"/>
              <p:nvPr/>
            </p:nvSpPr>
            <p:spPr>
              <a:xfrm>
                <a:off x="3452805" y="2078050"/>
                <a:ext cx="5286375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6600" b="1" dirty="0">
                    <a:effectLst>
                      <a:outerShdw blurRad="50800" dist="50800" dir="5400000" sx="98000" sy="98000" algn="ctr" rotWithShape="0">
                        <a:srgbClr val="000000">
                          <a:alpha val="43137"/>
                        </a:srgbClr>
                      </a:outerShdw>
                      <a:reflection endPos="0" dir="5400000" sy="-100000" algn="bl" rotWithShape="0"/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หน่วยการเรียนรู้ที่ ๔</a:t>
                </a:r>
                <a:endParaRPr lang="en-US" sz="6600" b="1" dirty="0">
                  <a:effectLst>
                    <a:outerShdw blurRad="50800" dist="50800" dir="5400000" sx="98000" sy="98000" algn="ctr" rotWithShape="0">
                      <a:srgbClr val="000000">
                        <a:alpha val="43137"/>
                      </a:srgbClr>
                    </a:outerShdw>
                    <a:reflection endPos="0" dir="5400000" sy="-100000" algn="bl" rotWithShape="0"/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9E18C0A-D539-BF45-869C-76BFEF2D0F37}"/>
                  </a:ext>
                </a:extLst>
              </p:cNvPr>
              <p:cNvSpPr txBox="1"/>
              <p:nvPr/>
            </p:nvSpPr>
            <p:spPr>
              <a:xfrm>
                <a:off x="1358871" y="4352052"/>
                <a:ext cx="947424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5400" b="1" dirty="0">
                    <a:effectLst>
                      <a:outerShdw blurRad="50800" dist="50800" dir="5400000" algn="ctr" rotWithShape="0">
                        <a:srgbClr val="000000">
                          <a:alpha val="70000"/>
                        </a:srgbClr>
                      </a:outerShdw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“การถอดคำประพันธ์สุภาษิตพระร่วง”</a:t>
                </a:r>
                <a:endParaRPr lang="en-US" sz="54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2696C9B5-73ED-D44D-AF85-57B53649EA3D}"/>
                  </a:ext>
                </a:extLst>
              </p:cNvPr>
              <p:cNvSpPr/>
              <p:nvPr/>
            </p:nvSpPr>
            <p:spPr>
              <a:xfrm>
                <a:off x="1428745" y="361948"/>
                <a:ext cx="9334501" cy="9334501"/>
              </a:xfrm>
              <a:prstGeom prst="ellipse">
                <a:avLst/>
              </a:prstGeom>
              <a:noFill/>
              <a:ln>
                <a:solidFill>
                  <a:srgbClr val="5F98A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5711542-5568-BF45-B775-91E1C431E566}"/>
                </a:ext>
              </a:extLst>
            </p:cNvPr>
            <p:cNvSpPr txBox="1"/>
            <p:nvPr/>
          </p:nvSpPr>
          <p:spPr>
            <a:xfrm>
              <a:off x="2088350" y="3320893"/>
              <a:ext cx="8015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(โดย คุณค</a:t>
              </a:r>
              <a:r>
                <a:rPr lang="th-TH" sz="4800" b="1" dirty="0" err="1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รูจ</a:t>
              </a:r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ิระภา ตราโชว์)</a:t>
              </a:r>
              <a:endParaRPr lang="en-US" sz="4800" b="1" dirty="0">
                <a:effectLst>
                  <a:outerShdw blurRad="50800" dist="50800" dir="5400000" algn="ctr" rotWithShape="0">
                    <a:srgbClr val="000000">
                      <a:alpha val="70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D25CB5-D74F-C949-BF79-FED9A09416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99"/>
          <a:stretch/>
        </p:blipFill>
        <p:spPr>
          <a:xfrm>
            <a:off x="635000" y="1932278"/>
            <a:ext cx="10922000" cy="328961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8504F09-CBD1-204D-B2C4-5C7EB5C09FA3}"/>
              </a:ext>
            </a:extLst>
          </p:cNvPr>
          <p:cNvGrpSpPr/>
          <p:nvPr/>
        </p:nvGrpSpPr>
        <p:grpSpPr>
          <a:xfrm>
            <a:off x="2" y="401082"/>
            <a:ext cx="8815054" cy="1226177"/>
            <a:chOff x="-26124" y="306977"/>
            <a:chExt cx="4664313" cy="136313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57BD15-888F-8C48-BE7B-A455E44A01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9611" t="36857" r="20666" b="43267"/>
            <a:stretch/>
          </p:blipFill>
          <p:spPr>
            <a:xfrm>
              <a:off x="-26124" y="306977"/>
              <a:ext cx="3225579" cy="136313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09C58E-4210-994D-BE29-EF0BA296DFEB}"/>
                </a:ext>
              </a:extLst>
            </p:cNvPr>
            <p:cNvSpPr txBox="1"/>
            <p:nvPr/>
          </p:nvSpPr>
          <p:spPr>
            <a:xfrm>
              <a:off x="123444" y="646065"/>
              <a:ext cx="4514745" cy="855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แผนผังฉันทลักษณ์ร่ายสุภาพ</a:t>
              </a:r>
              <a:endParaRPr lang="en-US" sz="44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650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970421"/>
            <a:ext cx="11847444" cy="5735179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185530" y="1657236"/>
            <a:ext cx="12279748" cy="4524315"/>
            <a:chOff x="251790" y="1600998"/>
            <a:chExt cx="12279748" cy="452431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51790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en-US" sz="3200" b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     </a:t>
              </a:r>
              <a:r>
                <a:rPr lang="th-TH" sz="3200" b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ป่าง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สมเด็จพระร่วงเจ้า</a:t>
              </a:r>
              <a:endPara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เป็นอนุสาสนกถา	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อย่าเคลื่อนคลาดคลาถ้อย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อย่าริร่านแก่ความ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อย่าอวดหาญแก่เพื่อน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การเรือนตนเร่งคิด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ปลูกไมตรีอย่ารู้ร้าง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เป็นคนอย่าทำใหญ่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อย่าคะนึงถึงโทษท่าน</a:t>
              </a:r>
              <a:r>
                <a:rPr lang="en-US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      </a:t>
              </a:r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604590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เผ้าแผ่นภพสุโขทัย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สอน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คณา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นรชน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เมื่อน้อยให้เรียนวิชา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ประพฤติตามบูรพระบอบ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เข้าเถื่อนอย่าลืมพร้า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อย่านั่งชิดผู้ใหญ่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สร้างกุศลอย่ารู้โรย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ข้าคนไพร่อย่าไฟฟุน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หว่านพืชจักเอาผล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609745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มลักเห็นในอนาคต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ทั่วธราดลพึงเพียร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ให้หาสินเมื่อใหญ่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เอาแต่ชอบเสียผิด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หน้าศึกอย่านอนใจ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อย่าใฝ่สูงให้พ้นศักดิ์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อย่าโดยคำคนพลอด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คบขุนนางอย่าโหด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เลี้ยงคนจักกินแรง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178738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จึงผาย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จนประภาษ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เรียนอำรุงผดุงอาตม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์</a:t>
              </a:r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อย่าใฝ่เอาทรัพย์ท่าน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อย่าประกอบกิจเป็นพาล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ไปเรือนท่านอย่านั่งนาน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ที่รักอย่าดูถูก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เข็นเรือทอดทางถนน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โทษตนผิดรำพึง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อย่าขัดแข็งผู้ใหญ่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75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970421"/>
            <a:ext cx="11847444" cy="5735179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443367" y="1640190"/>
            <a:ext cx="12220693" cy="4541361"/>
            <a:chOff x="509627" y="1583952"/>
            <a:chExt cx="12220693" cy="454136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509627" y="1588460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อย่าใฝ่ตนให้เกิน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จงเร่งระมัดฝืนไฟ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ผู้เฒ่าสั่งจงจำความ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ที่มีภัยพึงหลีก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รักตนกว่ารักทรัพย์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ที่ทับจงมีไฟ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โทษตนผิดพึงรู้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ที่ผิดช่วยเตือนตอบ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พบศัตรูปากปราศรัย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198791" y="1583952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เดินทางอย่าเดินเปลี่ยว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ตนเป็นไทอย่าคบทาส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ที่ขวากหนามอย่าเสียเกือก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ปลีกตนไปโดยด่วน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อย่าได้รับของเข็ญ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ที่ไปจงมีเพื่อน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สู้เสียสินอย่าเสียศักดิ์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ที่ชอบช่วยยกยอ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ความในอย่าไขเขา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511835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น้ำเชี่ยวอย่าขวางเรือ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อย่าประมาทท่านผู้ดี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ทำรั้วเรือกไว้กันตน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ได้ส่วนอย่ามักมาก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เห็นงามตาอย่าปอง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ทางแถวเถื่อนไคลคลา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ภักดีอย่าด่วนเคียด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อย่าขอของรักมิตร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อย่ามัวเมาเนืองนิตย์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377520" y="1600998"/>
              <a:ext cx="3352800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ที่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สุ้ม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เสือจงประหยัด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มีสินอย่าอวดมั่ง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คนรักอย่าวางใจ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อย่ามีปากว่าคน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ของฝากท่านอย่ารับ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ครูบาสอนอย่าโกรธ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อย่าเบียดเสียดแก่มิตร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ชอบชิดมักจางจาก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คิดตรองตรึกทุกเมื่อ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696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970421"/>
            <a:ext cx="11847444" cy="5735179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430115" y="1404252"/>
            <a:ext cx="12305222" cy="5509200"/>
            <a:chOff x="509627" y="1574936"/>
            <a:chExt cx="12305222" cy="55092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509627" y="1588460"/>
              <a:ext cx="3352800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พึงผันเผื่อต่อญาติ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เมื่อพาทีพึงตอบ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อย่ากอปรจิตริษยา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พลันฉิบหายวายม้วย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ภายในอย่านำออก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ของแพงอย่ามักกิน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ท่านไท้อย่าหมายโทษ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ยอมิตรเมื่อลับหลัง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ผิดอย่าเอาเอาแต่ชอบ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เยียวผู้ชังจะคอยโทษ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198791" y="1583952"/>
              <a:ext cx="3352800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รู้ที่ขลาดที่หาญ 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จงนบนอบผู้ใหญ่ 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เจรจาตามคดี 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อย่ายลเยี่ยงถ้วยแตกมิติ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ด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 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ภายนอกอย่านำเข้า 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อย่ายินคำคนโลภ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คนโหดให้เอ็นดู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ลูกเมียยังอย่าสรรเสริญ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นอบตนต่อผู้เฒ่า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อย่ากริ้วโกรธเนืองนิตย์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223163" y="1579444"/>
              <a:ext cx="3352800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คนพาลอย่าพาลผิด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ช้างไล่แล่นเลี่ยงหลบ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อย่าปลุกผีกลางคลอง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จงยลเยี่ยงสัมฤทธิ์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แต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กม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เสีย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อาสาเจ้าจนตัวตาย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โอบอ้อมเอาใจคน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ยอครูยอต่อหน้า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เยียวสะเทินจะอดสู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เข้าออกอย่าวางใจ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ผิวผิดปลิดไป่ร้าง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462049" y="1574936"/>
              <a:ext cx="3352800" cy="5509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อย่าผูกมิตรไมตรี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สุวานขบอย่าขบตอบ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อย่าปองเรียนอาถรรพ์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ลูกเมียอย่าวางใจ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อาสานายจงพอแรง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อย่ายลเหตุผลแต่ใกล้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ยอเข้าเมื่อแล้วกิจ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อย่าชังครูชังมิตร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ระวังระไวหน้าหลัง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ข้างตนไว้อาวุธ</a:t>
              </a:r>
            </a:p>
            <a:p>
              <a:pPr algn="thaiDist"/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828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D25CB5-D74F-C949-BF79-FED9A09416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99"/>
          <a:stretch/>
        </p:blipFill>
        <p:spPr>
          <a:xfrm>
            <a:off x="635000" y="1932278"/>
            <a:ext cx="10922000" cy="328961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8504F09-CBD1-204D-B2C4-5C7EB5C09FA3}"/>
              </a:ext>
            </a:extLst>
          </p:cNvPr>
          <p:cNvGrpSpPr/>
          <p:nvPr/>
        </p:nvGrpSpPr>
        <p:grpSpPr>
          <a:xfrm>
            <a:off x="2" y="401082"/>
            <a:ext cx="8815054" cy="1226177"/>
            <a:chOff x="-26124" y="306977"/>
            <a:chExt cx="4664313" cy="136313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57BD15-888F-8C48-BE7B-A455E44A01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9611" t="36857" r="20666" b="43267"/>
            <a:stretch/>
          </p:blipFill>
          <p:spPr>
            <a:xfrm>
              <a:off x="-26124" y="306977"/>
              <a:ext cx="3225579" cy="136313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09C58E-4210-994D-BE29-EF0BA296DFEB}"/>
                </a:ext>
              </a:extLst>
            </p:cNvPr>
            <p:cNvSpPr txBox="1"/>
            <p:nvPr/>
          </p:nvSpPr>
          <p:spPr>
            <a:xfrm>
              <a:off x="123444" y="646065"/>
              <a:ext cx="4514745" cy="855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แผนผังฉันทลักษณ์ร่ายสุภาพ</a:t>
              </a:r>
              <a:endParaRPr lang="en-US" sz="44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83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1425647"/>
            <a:ext cx="11847444" cy="4378805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416863" y="1892923"/>
            <a:ext cx="12155939" cy="3547968"/>
            <a:chOff x="509627" y="1583952"/>
            <a:chExt cx="12155939" cy="354796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509627" y="1588460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เครื่องสรรพยุทธอย่าวางจิต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โต้ตอบอย่าเสียคำ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ยลเยี่ยงไก่นกกระทา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อย่าใช้คนบังบด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ภักดีจงอย่าเกียจ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อย่าถากคนด้วยตา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คนทรยศอย่าเชื่อ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862427" y="1583952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คิดทุกข์ในสงสาร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คนขำอย่าร่วมรัก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พาลูกหลานมากิน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ทดแทนคุณท่านเมื่อยาก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เจ้าเคียดอย่าเคียดตอบ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อย่าพาผิดด้วยหู 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อย่าแผ่เผื่อความผิด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688833" y="1592490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อย่าทำการที่ผิด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พรรคพวกพึงทำนุ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</a:t>
              </a:r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ระบือระบิลอย่าฟังคำ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ฝากของรักจงพอใจ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นอบนบใจใสสุทธิ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์</a:t>
              </a:r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อย่าเลียนครูเตือนด่า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อย่าผูกมิตรคนจร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312766" y="1588460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คิดขวนขวายที่ชอบ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ปลุกเอาแรงทั่วตน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การจะทำอย่าด่วนได้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เฝ้าท้าวไทอย่าทะนง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อย่าขุดคนด้วยปาก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อย่าริกล่าวคำคด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ท่านสอนอย่าสอนตอบ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32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1425647"/>
            <a:ext cx="11847444" cy="4378805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416863" y="1888415"/>
            <a:ext cx="11924692" cy="3548446"/>
            <a:chOff x="509627" y="1579444"/>
            <a:chExt cx="11924692" cy="354844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509627" y="1588460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ความชอบจำใส่ใจ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อย่านินทาผู้อื่น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ตระกูลตนจงคำนับ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ความแหนให้ประหยัด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อย่าปองภัยต่อท้าว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ปางมีชอบท่านช่วย</a:t>
              </a:r>
            </a:p>
            <a:p>
              <a:pPr algn="thaiDist"/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จะคั้นคั้นจงตาย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438358" y="1583952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ระวังระไวที่ไปมา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อย่าตื่นยกยอตน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อย่าจับลิ้นแก่คน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เผ่ากระษัตริย์เพลิงงู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อย่ามักห้าวพลันแตก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ปางป่วยท่านชิงชัง</a:t>
              </a:r>
            </a:p>
            <a:p>
              <a:pPr algn="thaiDist"/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จะหมายหมายจงแท้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367089" y="1579444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เมตตาตอบต่อมิตร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คนจนอย่าดูถูก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ท่านรักตนจงรักตอบ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อย่าดูถูกว่าน้อย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อย่าเข้าแบกงาช้าง</a:t>
              </a:r>
            </a:p>
            <a:p>
              <a:pPr algn="thaiDist"/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จะบังบังจงลับ</a:t>
              </a:r>
            </a:p>
            <a:p>
              <a:pPr algn="thaiDist"/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จะแก้แก้จงกระจ่าง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081519" y="1583952"/>
              <a:ext cx="33528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คิดแล้วจึงเจรจา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ปลูกไมตรีทั่วชน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ท่านนอบตนจงนอบแทน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หิ่งห้อยอย่าแข่งไฟ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อย่าออกก้างขุนนาง</a:t>
              </a:r>
            </a:p>
            <a:p>
              <a:pPr algn="thaiDist"/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ผิ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จะจับจับจงมั่น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อย่ารักห่างกว่าชิด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783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5F3C2-0A3E-D349-975B-46D9891DF5E8}"/>
              </a:ext>
            </a:extLst>
          </p:cNvPr>
          <p:cNvSpPr/>
          <p:nvPr/>
        </p:nvSpPr>
        <p:spPr>
          <a:xfrm>
            <a:off x="159026" y="1425647"/>
            <a:ext cx="11847444" cy="4378805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การถอดคำประพันธ์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658613-BC86-5048-B94C-679C700F5470}"/>
              </a:ext>
            </a:extLst>
          </p:cNvPr>
          <p:cNvGrpSpPr/>
          <p:nvPr/>
        </p:nvGrpSpPr>
        <p:grpSpPr>
          <a:xfrm>
            <a:off x="496374" y="2089301"/>
            <a:ext cx="12023419" cy="3051496"/>
            <a:chOff x="642147" y="1583952"/>
            <a:chExt cx="12023419" cy="3051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642147" y="1588460"/>
              <a:ext cx="33528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คิดข้างหน้าอย่าเบา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จงยิ่งผู้ผู้มีศักดิ์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อย่าใจเบาจงหนัก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อย่ารักลมกว่าน้ำ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ผู้เป็นปราชญ์พึงสดับ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เลิศอ้างทางธรรม แลนา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D150C4-408A-8441-A261-899D7A1AE1AB}"/>
                </a:ext>
              </a:extLst>
            </p:cNvPr>
            <p:cNvSpPr txBox="1"/>
            <p:nvPr/>
          </p:nvSpPr>
          <p:spPr>
            <a:xfrm>
              <a:off x="3650395" y="1583952"/>
              <a:ext cx="3352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อย่าถือเอาตื้นกว่าลึก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อย่ามักง่ายมิด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ี</a:t>
              </a:r>
              <a:endPara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อย่าตีสุนัขห้ามเห่า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อย่ารักถ้ำกว่าเรือน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ตรับตริตรองปฏิบัติ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1FD49B-98E9-A442-B8B1-1CE24BC9BC8C}"/>
                </a:ext>
              </a:extLst>
            </p:cNvPr>
            <p:cNvSpPr txBox="1"/>
            <p:nvPr/>
          </p:nvSpPr>
          <p:spPr>
            <a:xfrm>
              <a:off x="6490053" y="1592490"/>
              <a:ext cx="3352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เมื่อเข้าศึกระวังตน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อย่าตีงูให้แก่กา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ข้าเก่าร้ายอดเอา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อย่ารักเดือนกว่าตะวัน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โดยอรรถอันถ่องถ้วน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D4E40-703C-BC4D-B50E-8D1F4E88838A}"/>
                </a:ext>
              </a:extLst>
            </p:cNvPr>
            <p:cNvSpPr txBox="1"/>
            <p:nvPr/>
          </p:nvSpPr>
          <p:spPr>
            <a:xfrm>
              <a:off x="9312766" y="1588460"/>
              <a:ext cx="33528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เป็นคนเรียนความรู้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อย่าตีปลาหน้าไซ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อย่ารักเหากว่าผม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สบสิ่งสรรพโอวาท</a:t>
              </a:r>
            </a:p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แถลงเลศเหตุเลือกล้วน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996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971</Words>
  <Application>Microsoft Office PowerPoint</Application>
  <PresentationFormat>แบบจอกว้าง</PresentationFormat>
  <Paragraphs>200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 Sarabun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นางสาวจุฑามาศ คูฮุด</dc:creator>
  <cp:lastModifiedBy>praweaprawea@outlook.com</cp:lastModifiedBy>
  <cp:revision>31</cp:revision>
  <dcterms:created xsi:type="dcterms:W3CDTF">2021-05-09T16:46:39Z</dcterms:created>
  <dcterms:modified xsi:type="dcterms:W3CDTF">2022-07-19T01:40:19Z</dcterms:modified>
</cp:coreProperties>
</file>